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26"/>
  </p:notesMasterIdLst>
  <p:sldIdLst>
    <p:sldId id="256" r:id="rId5"/>
    <p:sldId id="311" r:id="rId6"/>
    <p:sldId id="321" r:id="rId7"/>
    <p:sldId id="313" r:id="rId8"/>
    <p:sldId id="314" r:id="rId9"/>
    <p:sldId id="292" r:id="rId10"/>
    <p:sldId id="294" r:id="rId11"/>
    <p:sldId id="295" r:id="rId12"/>
    <p:sldId id="312" r:id="rId13"/>
    <p:sldId id="302" r:id="rId14"/>
    <p:sldId id="303" r:id="rId15"/>
    <p:sldId id="304" r:id="rId16"/>
    <p:sldId id="305" r:id="rId17"/>
    <p:sldId id="310" r:id="rId18"/>
    <p:sldId id="315" r:id="rId19"/>
    <p:sldId id="316" r:id="rId20"/>
    <p:sldId id="317" r:id="rId21"/>
    <p:sldId id="318" r:id="rId22"/>
    <p:sldId id="320" r:id="rId23"/>
    <p:sldId id="319" r:id="rId24"/>
    <p:sldId id="30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189E8E-D8D4-4EA3-BBAD-7940F980A87A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03597-A6B0-4C36-AD94-B9D93B1241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650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84105547-D901-4AA9-8B3A-DDEC2EFB77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BC49A5E-FDD2-4866-9F33-AA80288CF89E}" type="slidenum">
              <a:rPr lang="hu-HU" altLang="hu-HU" smtClean="0"/>
              <a:pPr>
                <a:spcBef>
                  <a:spcPct val="0"/>
                </a:spcBef>
              </a:pPr>
              <a:t>6</a:t>
            </a:fld>
            <a:endParaRPr lang="hu-HU" altLang="hu-HU"/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AB3DE707-1E9B-4529-8103-51861B81AE1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64D1C77D-AD4C-4910-8210-F0C4445DC1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2839CCEA-60A6-4190-AF25-80583784E33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4E92D3E-232C-4F82-8B55-B616B79544F1}" type="slidenum">
              <a:rPr lang="hu-HU" altLang="hu-HU" smtClean="0"/>
              <a:pPr>
                <a:spcBef>
                  <a:spcPct val="0"/>
                </a:spcBef>
              </a:pPr>
              <a:t>7</a:t>
            </a:fld>
            <a:endParaRPr lang="hu-HU" altLang="hu-HU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8BCC7970-A554-4407-8C1B-013E522AAD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37AB0968-FE2F-4330-87F1-0B7B846CD3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BB5C2A35-701D-4B77-B415-A5C65DF197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052AA21-0F9D-4FB7-98E4-A692FE7A4BDE}" type="slidenum">
              <a:rPr lang="hu-HU" altLang="hu-HU" smtClean="0"/>
              <a:pPr>
                <a:spcBef>
                  <a:spcPct val="0"/>
                </a:spcBef>
              </a:pPr>
              <a:t>8</a:t>
            </a:fld>
            <a:endParaRPr lang="hu-HU" altLang="hu-HU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0BA06959-76C2-443F-9E2D-85E8F7EC7AF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1B8B94B3-1C99-4C81-B953-0C48350576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BB5C2A35-701D-4B77-B415-A5C65DF197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052AA21-0F9D-4FB7-98E4-A692FE7A4BDE}" type="slidenum">
              <a:rPr lang="hu-HU" altLang="hu-HU" smtClean="0"/>
              <a:pPr>
                <a:spcBef>
                  <a:spcPct val="0"/>
                </a:spcBef>
              </a:pPr>
              <a:t>9</a:t>
            </a:fld>
            <a:endParaRPr lang="hu-HU" altLang="hu-HU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0BA06959-76C2-443F-9E2D-85E8F7EC7AF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1B8B94B3-1C99-4C81-B953-0C48350576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103419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05D722BB-81A5-4162-A6F5-EB00707B5A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E6A1F29-E8C4-48DA-86C3-F3359513BD2D}" type="slidenum">
              <a:rPr lang="hu-HU" altLang="hu-HU" smtClean="0"/>
              <a:pPr>
                <a:spcBef>
                  <a:spcPct val="0"/>
                </a:spcBef>
              </a:pPr>
              <a:t>10</a:t>
            </a:fld>
            <a:endParaRPr lang="hu-HU" altLang="hu-HU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FB9A70B5-5190-441C-9B23-904EA48A90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3DA4D6FF-AD38-4609-893A-B056972D86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2D1A5465-BCF3-4444-A39A-E1F99BC27CB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BB40A08-082E-44EE-82A1-0C3E14000142}" type="slidenum">
              <a:rPr lang="hu-HU" altLang="hu-HU" smtClean="0"/>
              <a:pPr>
                <a:spcBef>
                  <a:spcPct val="0"/>
                </a:spcBef>
              </a:pPr>
              <a:t>11</a:t>
            </a:fld>
            <a:endParaRPr lang="hu-HU" altLang="hu-HU"/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67784A7A-DA5B-4666-9079-76AD5DFA331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0F80380E-70C9-44E8-8801-E6AB22BB0E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>
            <a:extLst>
              <a:ext uri="{FF2B5EF4-FFF2-40B4-BE49-F238E27FC236}">
                <a16:creationId xmlns:a16="http://schemas.microsoft.com/office/drawing/2014/main" id="{816DF7E2-EBCD-488A-99AA-2BC48B6113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C9FFD80-A03D-44DE-B517-299AFE34BA3E}" type="slidenum">
              <a:rPr lang="hu-HU" altLang="hu-HU" smtClean="0"/>
              <a:pPr>
                <a:spcBef>
                  <a:spcPct val="0"/>
                </a:spcBef>
              </a:pPr>
              <a:t>12</a:t>
            </a:fld>
            <a:endParaRPr lang="hu-HU" altLang="hu-HU"/>
          </a:p>
        </p:txBody>
      </p:sp>
      <p:sp>
        <p:nvSpPr>
          <p:cNvPr id="48131" name="Rectangle 2">
            <a:extLst>
              <a:ext uri="{FF2B5EF4-FFF2-40B4-BE49-F238E27FC236}">
                <a16:creationId xmlns:a16="http://schemas.microsoft.com/office/drawing/2014/main" id="{5776CFD0-40C2-406A-BB5B-4ABFA36346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7DC9A36A-17B3-4567-9D64-45E35A3EC5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>
            <a:extLst>
              <a:ext uri="{FF2B5EF4-FFF2-40B4-BE49-F238E27FC236}">
                <a16:creationId xmlns:a16="http://schemas.microsoft.com/office/drawing/2014/main" id="{82950870-5FBB-4CB0-9E44-D0053A69D3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8241FEC-2471-45F1-9871-079658DE008B}" type="slidenum">
              <a:rPr lang="hu-HU" altLang="hu-HU" smtClean="0"/>
              <a:pPr>
                <a:spcBef>
                  <a:spcPct val="0"/>
                </a:spcBef>
              </a:pPr>
              <a:t>13</a:t>
            </a:fld>
            <a:endParaRPr lang="hu-HU" altLang="hu-HU"/>
          </a:p>
        </p:txBody>
      </p:sp>
      <p:sp>
        <p:nvSpPr>
          <p:cNvPr id="50179" name="Rectangle 2">
            <a:extLst>
              <a:ext uri="{FF2B5EF4-FFF2-40B4-BE49-F238E27FC236}">
                <a16:creationId xmlns:a16="http://schemas.microsoft.com/office/drawing/2014/main" id="{3E4FF456-8CBA-4692-8E63-230C629030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>
            <a:extLst>
              <a:ext uri="{FF2B5EF4-FFF2-40B4-BE49-F238E27FC236}">
                <a16:creationId xmlns:a16="http://schemas.microsoft.com/office/drawing/2014/main" id="{206B3827-8151-4932-96F7-892A61601D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40C5B-7616-4CC2-A4AB-84296038A61F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65AD9-D734-4DC5-A778-38247FF85E4B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EDA95-168D-4443-A9BC-4674414D62A5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B4FDB-359C-4E55-ABFC-0753DFB65620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8FA48-922A-4025-9871-16499868FEAD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B2CF-884A-4E60-8C84-BC766CF54251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9666-DFA9-459E-A08A-37623D5DAA48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3F2B-A039-45DC-9BF0-4F1A7CB924A9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44F05-C541-42F3-B9C2-9844DEF86FAE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96D65-70BF-4B06-A323-D8AA463C56C1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FD64F-8CC6-4947-9BB7-B78140F1131A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0658-5CF4-4EBE-8001-1068938D4CE0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B684-0C8E-4CDB-93BE-AD2C38B8C6CC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73CF-0DEE-4CB4-9C4A-B018B3FFDAEC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1931-30EC-4F72-9C6B-36A96EFAB1CC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96864-83DE-4912-A365-E44D1A6F2AA0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A4173-EB72-4401-87BD-5D3DD3911B0D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png"/><Relationship Id="rId5" Type="http://schemas.openxmlformats.org/officeDocument/2006/relationships/image" Target="../media/image14.wmf"/><Relationship Id="rId4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hu/url?sa=i&amp;rct=j&amp;q=&amp;esrc=s&amp;source=images&amp;cd=&amp;ved=0ahUKEwi0k6bCuvfLAhUCWxQKHbEZAMcQjRwIBw&amp;url=http%3A%2F%2Fitthon.transindex.ro%2F%3Fcikk%3D25837&amp;psig=AFQjCNEYoUCOF7gUZP0LJpgzLbs8w3p2mQ&amp;ust=1459943630714034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0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2.wmf"/><Relationship Id="rId5" Type="http://schemas.openxmlformats.org/officeDocument/2006/relationships/image" Target="../media/image10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C816E0C-496C-4730-A595-DD89CB2B4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98690" y="844510"/>
            <a:ext cx="3710018" cy="4169749"/>
          </a:xfrm>
        </p:spPr>
        <p:txBody>
          <a:bodyPr>
            <a:normAutofit/>
          </a:bodyPr>
          <a:lstStyle/>
          <a:p>
            <a:r>
              <a:rPr lang="hu-HU" sz="3200" dirty="0"/>
              <a:t>12. Fejezet</a:t>
            </a:r>
            <a:br>
              <a:rPr lang="hu-HU" sz="3200" dirty="0"/>
            </a:br>
            <a:br>
              <a:rPr lang="hu-HU" sz="3200" dirty="0"/>
            </a:br>
            <a:r>
              <a:rPr lang="hu-HU" sz="3200" dirty="0"/>
              <a:t>Sorbanállás -  Tömegkiszolgálás</a:t>
            </a:r>
            <a:br>
              <a:rPr lang="hu-HU" sz="4400" dirty="0"/>
            </a:br>
            <a:endParaRPr lang="hu-HU" sz="4400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E753303A-C283-4EB4-B459-E6490B7C1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8690" y="5097928"/>
            <a:ext cx="3710018" cy="915561"/>
          </a:xfrm>
        </p:spPr>
        <p:txBody>
          <a:bodyPr>
            <a:normAutofit/>
          </a:bodyPr>
          <a:lstStyle/>
          <a:p>
            <a:r>
              <a:rPr lang="hu-HU" sz="2400" dirty="0"/>
              <a:t>Többcsatornás sorbanállási rendszerek</a:t>
            </a:r>
          </a:p>
        </p:txBody>
      </p:sp>
      <p:pic>
        <p:nvPicPr>
          <p:cNvPr id="6" name="Kép 5" descr="A képen férfi látható&#10;&#10;Automatikusan generált leírás">
            <a:extLst>
              <a:ext uri="{FF2B5EF4-FFF2-40B4-BE49-F238E27FC236}">
                <a16:creationId xmlns:a16="http://schemas.microsoft.com/office/drawing/2014/main" id="{237B5BA7-6C2C-40C1-9DB5-46C1FB1F2A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83" r="6897" b="-2"/>
          <a:stretch/>
        </p:blipFill>
        <p:spPr>
          <a:xfrm>
            <a:off x="6095998" y="-20965"/>
            <a:ext cx="6096002" cy="6878965"/>
          </a:xfrm>
          <a:prstGeom prst="rect">
            <a:avLst/>
          </a:prstGeom>
        </p:spPr>
      </p:pic>
      <p:pic>
        <p:nvPicPr>
          <p:cNvPr id="31" name="Kép 30">
            <a:extLst>
              <a:ext uri="{FF2B5EF4-FFF2-40B4-BE49-F238E27FC236}">
                <a16:creationId xmlns:a16="http://schemas.microsoft.com/office/drawing/2014/main" id="{604C319A-96A9-4EB2-9DA5-937D238655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8" y="216426"/>
            <a:ext cx="3046662" cy="865618"/>
          </a:xfrm>
          <a:prstGeom prst="rect">
            <a:avLst/>
          </a:prstGeom>
        </p:spPr>
      </p:pic>
      <p:sp>
        <p:nvSpPr>
          <p:cNvPr id="32" name="Folyamatábra: Kézi adatbevitel 31">
            <a:extLst>
              <a:ext uri="{FF2B5EF4-FFF2-40B4-BE49-F238E27FC236}">
                <a16:creationId xmlns:a16="http://schemas.microsoft.com/office/drawing/2014/main" id="{49C9D3B0-452B-443D-8F36-9D2AC811C586}"/>
              </a:ext>
            </a:extLst>
          </p:cNvPr>
          <p:cNvSpPr/>
          <p:nvPr/>
        </p:nvSpPr>
        <p:spPr>
          <a:xfrm rot="10800000">
            <a:off x="-1066384" y="0"/>
            <a:ext cx="2804559" cy="7334250"/>
          </a:xfrm>
          <a:prstGeom prst="flowChartManualInpu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3" name="Folyamatábra: Kézi adatbevitel 32">
            <a:extLst>
              <a:ext uri="{FF2B5EF4-FFF2-40B4-BE49-F238E27FC236}">
                <a16:creationId xmlns:a16="http://schemas.microsoft.com/office/drawing/2014/main" id="{97CB92EA-4732-40F6-BD07-E9181E1D651E}"/>
              </a:ext>
            </a:extLst>
          </p:cNvPr>
          <p:cNvSpPr/>
          <p:nvPr/>
        </p:nvSpPr>
        <p:spPr>
          <a:xfrm rot="10800000">
            <a:off x="-1487000" y="-314836"/>
            <a:ext cx="2664519" cy="7040890"/>
          </a:xfrm>
          <a:prstGeom prst="flowChartManualInpu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BC8EFE-229B-4A54-ABB0-94C8ED357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113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9E60C1AA-8DCD-4B3B-B429-705DF0652C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62201" y="381000"/>
            <a:ext cx="8162925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hu-HU" sz="4400" dirty="0">
                <a:cs typeface="Arial" charset="0"/>
              </a:rPr>
              <a:t>Példa többcsatornás rendszerre</a:t>
            </a:r>
            <a:endParaRPr lang="hu-HU" sz="4400" dirty="0">
              <a:cs typeface="Times New Roman" pitchFamily="18" charset="0"/>
            </a:endParaRPr>
          </a:p>
        </p:txBody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5C22C002-6973-4C9E-A5E1-2AB2F1B74E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600201"/>
            <a:ext cx="8305800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tabLst>
                <a:tab pos="47625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tabLst>
                <a:tab pos="47625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tabLst>
                <a:tab pos="47625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tabLst>
                <a:tab pos="4762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tabLst>
                <a:tab pos="4762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4762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4762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4762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4762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buFont typeface="Wingdings" panose="05000000000000000000" pitchFamily="2" charset="2"/>
              <a:buNone/>
            </a:pPr>
            <a:r>
              <a:rPr lang="hu-HU" altLang="hu-HU" sz="2400" dirty="0">
                <a:latin typeface="+mn-lt"/>
                <a:cs typeface="Arial" panose="020B0604020202020204" pitchFamily="34" charset="0"/>
              </a:rPr>
              <a:t>Négycsatornás sorbanállási rendszerben (S = 4) a beérkezések átlagos száma 6, a kiszolgálások átlagos száma 2, ahonnan a forgalom intenzitása</a:t>
            </a:r>
            <a:r>
              <a:rPr lang="hu-HU" altLang="hu-HU" sz="2400" dirty="0">
                <a:latin typeface="+mn-lt"/>
              </a:rPr>
              <a:t> 3.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hu-HU" altLang="hu-HU" sz="2400" dirty="0">
              <a:latin typeface="+mn-lt"/>
            </a:endParaRPr>
          </a:p>
          <a:p>
            <a:pPr algn="just" eaLnBrk="1" hangingPunct="1">
              <a:buClr>
                <a:schemeClr val="tx1"/>
              </a:buClr>
              <a:buSzTx/>
              <a:buFont typeface="Wingdings" panose="05000000000000000000" pitchFamily="2" charset="2"/>
              <a:buAutoNum type="alphaLcParenR"/>
            </a:pPr>
            <a:r>
              <a:rPr lang="hu-HU" altLang="hu-HU" sz="2400" dirty="0">
                <a:latin typeface="+mn-lt"/>
              </a:rPr>
              <a:t> </a:t>
            </a:r>
            <a:r>
              <a:rPr lang="hu-HU" altLang="hu-HU" sz="2400" dirty="0">
                <a:latin typeface="+mn-lt"/>
                <a:cs typeface="Arial" panose="020B0604020202020204" pitchFamily="34" charset="0"/>
              </a:rPr>
              <a:t>Számítsuk ki a </a:t>
            </a:r>
            <a:r>
              <a:rPr lang="hu-HU" altLang="hu-HU" sz="2400" i="1" dirty="0">
                <a:latin typeface="+mn-lt"/>
                <a:cs typeface="Arial" panose="020B0604020202020204" pitchFamily="34" charset="0"/>
              </a:rPr>
              <a:t>p</a:t>
            </a:r>
            <a:r>
              <a:rPr lang="hu-HU" altLang="hu-HU" sz="2400" i="1" baseline="-30000" dirty="0">
                <a:latin typeface="+mn-lt"/>
                <a:cs typeface="Arial" panose="020B0604020202020204" pitchFamily="34" charset="0"/>
              </a:rPr>
              <a:t>i </a:t>
            </a:r>
            <a:r>
              <a:rPr lang="hu-HU" altLang="hu-HU" sz="2400" dirty="0">
                <a:latin typeface="+mn-lt"/>
                <a:cs typeface="Arial" panose="020B0604020202020204" pitchFamily="34" charset="0"/>
              </a:rPr>
              <a:t> (</a:t>
            </a:r>
            <a:r>
              <a:rPr lang="hu-HU" altLang="hu-HU" sz="2400" i="1" dirty="0">
                <a:latin typeface="+mn-lt"/>
                <a:cs typeface="Arial" panose="020B0604020202020204" pitchFamily="34" charset="0"/>
              </a:rPr>
              <a:t>i</a:t>
            </a:r>
            <a:r>
              <a:rPr lang="hu-HU" altLang="hu-HU" sz="2400" dirty="0">
                <a:latin typeface="+mn-lt"/>
                <a:cs typeface="Arial" panose="020B0604020202020204" pitchFamily="34" charset="0"/>
              </a:rPr>
              <a:t> = 0, 1, 2, 3) valószínűségek </a:t>
            </a:r>
            <a:r>
              <a:rPr lang="hu-HU" altLang="hu-HU" sz="2400" dirty="0">
                <a:latin typeface="+mn-lt"/>
              </a:rPr>
              <a:t>	</a:t>
            </a:r>
            <a:r>
              <a:rPr lang="hu-HU" altLang="hu-HU" sz="2400" dirty="0">
                <a:latin typeface="+mn-lt"/>
                <a:cs typeface="Arial" panose="020B0604020202020204" pitchFamily="34" charset="0"/>
              </a:rPr>
              <a:t>számértékét.</a:t>
            </a:r>
            <a:endParaRPr lang="hu-HU" altLang="hu-HU" sz="2400" dirty="0">
              <a:latin typeface="+mn-lt"/>
            </a:endParaRPr>
          </a:p>
          <a:p>
            <a:pPr algn="just" eaLnBrk="1" hangingPunct="1">
              <a:buClr>
                <a:schemeClr val="tx1"/>
              </a:buClr>
              <a:buSzTx/>
              <a:buFont typeface="Wingdings" panose="05000000000000000000" pitchFamily="2" charset="2"/>
              <a:buAutoNum type="alphaLcParenR"/>
            </a:pPr>
            <a:r>
              <a:rPr lang="hu-HU" altLang="hu-HU" sz="2400" dirty="0">
                <a:latin typeface="+mn-lt"/>
              </a:rPr>
              <a:t> </a:t>
            </a:r>
            <a:r>
              <a:rPr lang="hu-HU" altLang="hu-HU" sz="2400" dirty="0">
                <a:latin typeface="+mn-lt"/>
                <a:cs typeface="Arial" panose="020B0604020202020204" pitchFamily="34" charset="0"/>
              </a:rPr>
              <a:t>Mekkora lesz a várakozó sor várható hossza?</a:t>
            </a:r>
            <a:endParaRPr lang="hu-HU" altLang="hu-HU" sz="2400" dirty="0">
              <a:latin typeface="+mn-lt"/>
            </a:endParaRPr>
          </a:p>
          <a:p>
            <a:pPr algn="just" eaLnBrk="1" hangingPunct="1">
              <a:buClr>
                <a:schemeClr val="tx1"/>
              </a:buClr>
              <a:buSzTx/>
              <a:buFont typeface="Wingdings" panose="05000000000000000000" pitchFamily="2" charset="2"/>
              <a:buAutoNum type="alphaLcParenR"/>
            </a:pPr>
            <a:r>
              <a:rPr lang="hu-HU" altLang="hu-HU" sz="2400" dirty="0">
                <a:latin typeface="+mn-lt"/>
              </a:rPr>
              <a:t> Mennyi a sorbanállással eltöltött idő hosszának a várható értéke?</a:t>
            </a:r>
            <a:endParaRPr lang="hu-HU" altLang="hu-HU" sz="24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C9EA60-647C-4A2B-96D6-81E970BC6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DCC64779-F11C-4877-B2FD-94E2EC62DE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95539" y="381000"/>
            <a:ext cx="8162925" cy="762000"/>
          </a:xfrm>
        </p:spPr>
        <p:txBody>
          <a:bodyPr/>
          <a:lstStyle/>
          <a:p>
            <a:pPr eaLnBrk="1" hangingPunct="1">
              <a:defRPr/>
            </a:pPr>
            <a:r>
              <a:rPr lang="hu-HU" dirty="0"/>
              <a:t>a)</a:t>
            </a:r>
            <a:r>
              <a:rPr lang="hu-HU" sz="4400" dirty="0"/>
              <a:t> </a:t>
            </a:r>
            <a:r>
              <a:rPr lang="hu-HU" dirty="0"/>
              <a:t>m</a:t>
            </a:r>
            <a:r>
              <a:rPr lang="hu-HU" dirty="0">
                <a:cs typeface="Arial" charset="0"/>
              </a:rPr>
              <a:t>egoldás</a:t>
            </a:r>
            <a:r>
              <a:rPr lang="hu-HU" dirty="0"/>
              <a:t>a</a:t>
            </a:r>
          </a:p>
        </p:txBody>
      </p:sp>
      <p:graphicFrame>
        <p:nvGraphicFramePr>
          <p:cNvPr id="60425" name="Object 9">
            <a:extLst>
              <a:ext uri="{FF2B5EF4-FFF2-40B4-BE49-F238E27FC236}">
                <a16:creationId xmlns:a16="http://schemas.microsoft.com/office/drawing/2014/main" id="{123E059F-AF57-4D66-8316-9DCBDDC1FB3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8400" y="1905000"/>
          <a:ext cx="7532688" cy="157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7" r:id="rId4" imgW="3784600" imgH="787400" progId="Equation.3">
                  <p:embed/>
                </p:oleObj>
              </mc:Choice>
              <mc:Fallback>
                <p:oleObj r:id="rId4" imgW="3784600" imgH="787400" progId="Equation.3">
                  <p:embed/>
                  <p:pic>
                    <p:nvPicPr>
                      <p:cNvPr id="60425" name="Object 9">
                        <a:extLst>
                          <a:ext uri="{FF2B5EF4-FFF2-40B4-BE49-F238E27FC236}">
                            <a16:creationId xmlns:a16="http://schemas.microsoft.com/office/drawing/2014/main" id="{123E059F-AF57-4D66-8316-9DCBDDC1FB3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905000"/>
                        <a:ext cx="7532688" cy="157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0427" name="Object 11">
                <a:extLst>
                  <a:ext uri="{FF2B5EF4-FFF2-40B4-BE49-F238E27FC236}">
                    <a16:creationId xmlns:a16="http://schemas.microsoft.com/office/drawing/2014/main" id="{ADB267F2-A1D1-4545-815F-50E24DA5914D}"/>
                  </a:ext>
                </a:extLst>
              </p:cNvPr>
              <p:cNvSpPr txBox="1"/>
              <p:nvPr/>
            </p:nvSpPr>
            <p:spPr bwMode="auto">
              <a:xfrm>
                <a:off x="2474913" y="3781425"/>
                <a:ext cx="2967037" cy="27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nor/>
                          <m:aln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1!</m:t>
                          </m:r>
                        </m:den>
                      </m:f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=  0,1132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  <m:aln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GB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nor/>
                            </m:rP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2!</m:t>
                          </m:r>
                        </m:den>
                      </m:f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=  0,1698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  <m:aln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GB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3!</m:t>
                          </m:r>
                        </m:den>
                      </m:f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= 0,1698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0427" name="Object 11">
                <a:extLst>
                  <a:ext uri="{FF2B5EF4-FFF2-40B4-BE49-F238E27FC236}">
                    <a16:creationId xmlns:a16="http://schemas.microsoft.com/office/drawing/2014/main" id="{ADB267F2-A1D1-4545-815F-50E24DA59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74913" y="3781425"/>
                <a:ext cx="2967037" cy="27178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34954F-2FDA-459C-BF52-75610A07E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FFB20496-505F-4907-8B29-DF8535E2AA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95539" y="381000"/>
            <a:ext cx="8162925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u-HU" dirty="0"/>
              <a:t>b) m</a:t>
            </a:r>
            <a:r>
              <a:rPr lang="hu-HU" dirty="0">
                <a:cs typeface="Arial" charset="0"/>
              </a:rPr>
              <a:t>egoldás</a:t>
            </a:r>
            <a:r>
              <a:rPr lang="hu-HU" dirty="0"/>
              <a:t>a</a:t>
            </a:r>
          </a:p>
        </p:txBody>
      </p:sp>
      <p:sp>
        <p:nvSpPr>
          <p:cNvPr id="61445" name="Text Box 5">
            <a:extLst>
              <a:ext uri="{FF2B5EF4-FFF2-40B4-BE49-F238E27FC236}">
                <a16:creationId xmlns:a16="http://schemas.microsoft.com/office/drawing/2014/main" id="{CCDD2591-1C4C-4F34-9537-E4F4E81B87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1600200"/>
            <a:ext cx="7086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2400" dirty="0">
                <a:latin typeface="+mn-lt"/>
                <a:cs typeface="Arial" panose="020B0604020202020204" pitchFamily="34" charset="0"/>
              </a:rPr>
              <a:t>A sorbanállók várható száma:</a:t>
            </a:r>
            <a:r>
              <a:rPr lang="hu-HU" altLang="hu-HU" sz="2400" dirty="0">
                <a:latin typeface="+mn-lt"/>
              </a:rPr>
              <a:t> </a:t>
            </a:r>
          </a:p>
        </p:txBody>
      </p:sp>
      <p:graphicFrame>
        <p:nvGraphicFramePr>
          <p:cNvPr id="61446" name="Object 6">
            <a:extLst>
              <a:ext uri="{FF2B5EF4-FFF2-40B4-BE49-F238E27FC236}">
                <a16:creationId xmlns:a16="http://schemas.microsoft.com/office/drawing/2014/main" id="{EAE11233-E906-431D-887A-C560327CD62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05200" y="2743200"/>
          <a:ext cx="5030788" cy="146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1" r:id="rId4" imgW="2514600" imgH="736600" progId="Equation.3">
                  <p:embed/>
                </p:oleObj>
              </mc:Choice>
              <mc:Fallback>
                <p:oleObj r:id="rId4" imgW="2514600" imgH="736600" progId="Equation.3">
                  <p:embed/>
                  <p:pic>
                    <p:nvPicPr>
                      <p:cNvPr id="61446" name="Object 6">
                        <a:extLst>
                          <a:ext uri="{FF2B5EF4-FFF2-40B4-BE49-F238E27FC236}">
                            <a16:creationId xmlns:a16="http://schemas.microsoft.com/office/drawing/2014/main" id="{EAE11233-E906-431D-887A-C560327CD62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743200"/>
                        <a:ext cx="5030788" cy="1466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9" name="Text Box 9">
            <a:extLst>
              <a:ext uri="{FF2B5EF4-FFF2-40B4-BE49-F238E27FC236}">
                <a16:creationId xmlns:a16="http://schemas.microsoft.com/office/drawing/2014/main" id="{063F75BA-3CCF-4B64-9422-1882AF3559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4572001"/>
            <a:ext cx="8153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2400" dirty="0">
                <a:latin typeface="+mn-lt"/>
                <a:cs typeface="Arial" panose="020B0604020202020204" pitchFamily="34" charset="0"/>
              </a:rPr>
              <a:t>A várakozó sor hossza tehát 1 és 2 között van.</a:t>
            </a:r>
            <a:r>
              <a:rPr lang="hu-HU" altLang="hu-HU" sz="2400" dirty="0">
                <a:latin typeface="+mn-lt"/>
              </a:rPr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E45433-113F-4312-8D4C-7740EDE4B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autoUpdateAnimBg="0"/>
      <p:bldP spid="6144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85589298-14B7-4262-8D5D-F6BB780D6E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95539" y="381000"/>
            <a:ext cx="8162925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u-HU" dirty="0"/>
              <a:t>c) m</a:t>
            </a:r>
            <a:r>
              <a:rPr lang="hu-HU" dirty="0">
                <a:cs typeface="Arial" charset="0"/>
              </a:rPr>
              <a:t>egoldás</a:t>
            </a:r>
            <a:r>
              <a:rPr lang="hu-HU" dirty="0"/>
              <a:t>a</a:t>
            </a:r>
          </a:p>
        </p:txBody>
      </p:sp>
      <p:sp>
        <p:nvSpPr>
          <p:cNvPr id="62467" name="Text Box 3">
            <a:extLst>
              <a:ext uri="{FF2B5EF4-FFF2-40B4-BE49-F238E27FC236}">
                <a16:creationId xmlns:a16="http://schemas.microsoft.com/office/drawing/2014/main" id="{72737F7C-C554-4D10-B4ED-FA4C4A22D5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2163764"/>
            <a:ext cx="7086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2400" dirty="0">
                <a:latin typeface="+mn-lt"/>
                <a:cs typeface="Times New Roman" panose="02020603050405020304" pitchFamily="18" charset="0"/>
              </a:rPr>
              <a:t>A várható sorbanállási id</a:t>
            </a:r>
            <a:r>
              <a:rPr lang="hu-HU" altLang="hu-HU" sz="2400" dirty="0">
                <a:latin typeface="+mn-lt"/>
              </a:rPr>
              <a:t>ő</a:t>
            </a:r>
            <a:r>
              <a:rPr lang="hu-HU" altLang="hu-HU" sz="2400" dirty="0">
                <a:latin typeface="+mn-lt"/>
                <a:cs typeface="Times New Roman" panose="02020603050405020304" pitchFamily="18" charset="0"/>
              </a:rPr>
              <a:t>:</a:t>
            </a:r>
            <a:r>
              <a:rPr lang="hu-HU" altLang="hu-HU" sz="2400" dirty="0">
                <a:latin typeface="+mn-lt"/>
              </a:rPr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472" name="Object 8">
                <a:extLst>
                  <a:ext uri="{FF2B5EF4-FFF2-40B4-BE49-F238E27FC236}">
                    <a16:creationId xmlns:a16="http://schemas.microsoft.com/office/drawing/2014/main" id="{46E22FBF-3C13-469B-AA7D-31494CEEDADC}"/>
                  </a:ext>
                </a:extLst>
              </p:cNvPr>
              <p:cNvSpPr txBox="1"/>
              <p:nvPr/>
            </p:nvSpPr>
            <p:spPr bwMode="auto">
              <a:xfrm>
                <a:off x="2284412" y="3533775"/>
                <a:ext cx="7623175" cy="9858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GB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GB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  <m:d>
                            <m:dPr>
                              <m:ctrlP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d>
                        </m:num>
                        <m:den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1,528</m:t>
                          </m:r>
                        </m:num>
                        <m:den>
                          <m:r>
                            <a:rPr lang="en-GB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= 0,2547   ó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ra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=  15,3 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perc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62472" name="Object 8">
                <a:extLst>
                  <a:ext uri="{FF2B5EF4-FFF2-40B4-BE49-F238E27FC236}">
                    <a16:creationId xmlns:a16="http://schemas.microsoft.com/office/drawing/2014/main" id="{46E22FBF-3C13-469B-AA7D-31494CEEDA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84412" y="3533775"/>
                <a:ext cx="7623175" cy="98583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6ABEFB-756B-43A1-8157-A3077E1CA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autoUpdateAnimBg="0"/>
      <p:bldP spid="624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CD41A-8DC9-4CA7-992A-4315A34FE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5564" y="404665"/>
            <a:ext cx="8162925" cy="854075"/>
          </a:xfrm>
        </p:spPr>
        <p:txBody>
          <a:bodyPr/>
          <a:lstStyle/>
          <a:p>
            <a:r>
              <a:rPr lang="hu-HU" dirty="0"/>
              <a:t>Megjegyzés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ABE3E8-E180-455A-A6DA-63D723321B1B}"/>
              </a:ext>
            </a:extLst>
          </p:cNvPr>
          <p:cNvSpPr txBox="1"/>
          <p:nvPr/>
        </p:nvSpPr>
        <p:spPr>
          <a:xfrm>
            <a:off x="1850274" y="1439714"/>
            <a:ext cx="8932025" cy="45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u-HU" sz="2400" dirty="0">
                <a:latin typeface="+mj-lt"/>
              </a:rPr>
              <a:t>Összehasonlítva az azonos paraméterekkel rendelkező két sorbanállási rendszert,</a:t>
            </a:r>
          </a:p>
          <a:p>
            <a:pPr>
              <a:lnSpc>
                <a:spcPct val="150000"/>
              </a:lnSpc>
            </a:pPr>
            <a:r>
              <a:rPr lang="hu-HU" sz="2800" i="1" dirty="0">
                <a:solidFill>
                  <a:srgbClr val="FF0000"/>
                </a:solidFill>
                <a:latin typeface="+mj-lt"/>
              </a:rPr>
              <a:t>[</a:t>
            </a:r>
            <a:r>
              <a:rPr lang="hu-HU" sz="2400" i="1" dirty="0">
                <a:solidFill>
                  <a:srgbClr val="FF0000"/>
                </a:solidFill>
                <a:latin typeface="+mj-lt"/>
              </a:rPr>
              <a:t>egycsatornás előadás mintapéldájában </a:t>
            </a:r>
            <a:r>
              <a:rPr lang="el-GR" sz="2400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λ</a:t>
            </a:r>
            <a:r>
              <a:rPr lang="hu-HU" sz="2400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= 6, </a:t>
            </a:r>
            <a:r>
              <a:rPr lang="el-GR" sz="2400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μ</a:t>
            </a:r>
            <a:r>
              <a:rPr lang="hu-HU" sz="2400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= 8, S = 1,</a:t>
            </a:r>
          </a:p>
          <a:p>
            <a:pPr>
              <a:lnSpc>
                <a:spcPct val="150000"/>
              </a:lnSpc>
            </a:pPr>
            <a:r>
              <a:rPr lang="hu-HU" sz="2400" i="1" dirty="0">
                <a:solidFill>
                  <a:srgbClr val="FF0000"/>
                </a:solidFill>
                <a:latin typeface="+mj-lt"/>
              </a:rPr>
              <a:t>jelenlegi példában </a:t>
            </a:r>
            <a:r>
              <a:rPr lang="el-GR" sz="2400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λ</a:t>
            </a:r>
            <a:r>
              <a:rPr lang="hu-HU" sz="2400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= 6, </a:t>
            </a:r>
            <a:r>
              <a:rPr lang="el-GR" sz="2400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μ</a:t>
            </a:r>
            <a:r>
              <a:rPr lang="hu-HU" sz="2400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= 2, S = 4,</a:t>
            </a:r>
            <a:br>
              <a:rPr lang="hu-HU" sz="2400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</a:br>
            <a:r>
              <a:rPr lang="hu-HU" sz="2400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tehát összes kiszolgálás időegység alatt szintén 8 (2*4)],</a:t>
            </a:r>
          </a:p>
          <a:p>
            <a:pPr>
              <a:lnSpc>
                <a:spcPct val="150000"/>
              </a:lnSpc>
            </a:pPr>
            <a:r>
              <a:rPr lang="hu-HU" sz="2400" dirty="0">
                <a:latin typeface="+mj-lt"/>
                <a:cs typeface="Times New Roman" panose="02020603050405020304" pitchFamily="18" charset="0"/>
              </a:rPr>
              <a:t>azt tapasztaljuk, hogy az átlagos várakozási idő a többcsatornás rendszerben kedvezőbben alakul,</a:t>
            </a:r>
          </a:p>
          <a:p>
            <a:pPr>
              <a:lnSpc>
                <a:spcPct val="150000"/>
              </a:lnSpc>
            </a:pPr>
            <a:r>
              <a:rPr lang="hu-HU" sz="2400" dirty="0">
                <a:latin typeface="+mj-lt"/>
                <a:cs typeface="Times New Roman" panose="02020603050405020304" pitchFamily="18" charset="0"/>
              </a:rPr>
              <a:t>hiszen </a:t>
            </a:r>
            <a:r>
              <a:rPr lang="hu-HU" sz="24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22,5</a:t>
            </a:r>
            <a:r>
              <a:rPr lang="hu-HU" sz="2400" dirty="0">
                <a:latin typeface="+mj-lt"/>
                <a:cs typeface="Times New Roman" panose="02020603050405020304" pitchFamily="18" charset="0"/>
              </a:rPr>
              <a:t> perc &gt; </a:t>
            </a:r>
            <a:r>
              <a:rPr lang="hu-HU" sz="2400" b="1" dirty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15,3</a:t>
            </a:r>
            <a:r>
              <a:rPr lang="hu-HU" sz="2400" dirty="0">
                <a:latin typeface="+mj-lt"/>
                <a:cs typeface="Times New Roman" panose="02020603050405020304" pitchFamily="18" charset="0"/>
              </a:rPr>
              <a:t> perc.</a:t>
            </a:r>
            <a:endParaRPr lang="en-GB" sz="2400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0076CC-E4C5-442B-A8D0-68C5F3603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473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19485-B543-4AA5-A9A0-57BE50701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757015"/>
          </a:xfrm>
        </p:spPr>
        <p:txBody>
          <a:bodyPr/>
          <a:lstStyle/>
          <a:p>
            <a:r>
              <a:rPr lang="hu-HU" dirty="0"/>
              <a:t>Feladat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CE6915-8FBB-4025-84C5-F0F9371A2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C3CAA3-4536-4171-8970-A773CC41CA27}"/>
              </a:ext>
            </a:extLst>
          </p:cNvPr>
          <p:cNvSpPr txBox="1"/>
          <p:nvPr/>
        </p:nvSpPr>
        <p:spPr>
          <a:xfrm>
            <a:off x="990600" y="2371725"/>
            <a:ext cx="993457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/>
              <a:t>Egy közúti határállomáshoz óránként átlagosan száz autó érkezik. </a:t>
            </a:r>
          </a:p>
          <a:p>
            <a:endParaRPr lang="hu-HU" sz="2400" dirty="0"/>
          </a:p>
          <a:p>
            <a:r>
              <a:rPr lang="hu-HU" sz="2400" dirty="0"/>
              <a:t>A gépkocsikat 4 sávban, 4 kapun keresztül engedik át.</a:t>
            </a:r>
          </a:p>
          <a:p>
            <a:endParaRPr lang="hu-HU" sz="2400" dirty="0"/>
          </a:p>
          <a:p>
            <a:r>
              <a:rPr lang="hu-HU" sz="2400" dirty="0"/>
              <a:t>Mennyi a határállomáson eltöltött összes idő hosszának várható értéke, ha tudjuk, hogy egy autó átvizsgálásához másfél percre van szükség?</a:t>
            </a:r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970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9B0B3-11C7-4A6A-9ED2-A7DCA3C47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880840"/>
          </a:xfrm>
        </p:spPr>
        <p:txBody>
          <a:bodyPr/>
          <a:lstStyle/>
          <a:p>
            <a:r>
              <a:rPr lang="hu-HU" dirty="0"/>
              <a:t>Megoldás: Paraméterek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3A16C3-D283-4307-9FC5-94BB592E4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25E95C-35C6-492C-84A6-678E20EC66F2}"/>
              </a:ext>
            </a:extLst>
          </p:cNvPr>
          <p:cNvSpPr txBox="1"/>
          <p:nvPr/>
        </p:nvSpPr>
        <p:spPr>
          <a:xfrm>
            <a:off x="971550" y="2162175"/>
            <a:ext cx="875347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/>
              <a:t>λ</a:t>
            </a:r>
            <a:r>
              <a:rPr lang="hu-HU" sz="2400" dirty="0"/>
              <a:t> = 100</a:t>
            </a:r>
          </a:p>
          <a:p>
            <a:endParaRPr lang="hu-HU" sz="2400" dirty="0"/>
          </a:p>
          <a:p>
            <a:r>
              <a:rPr lang="el-GR" sz="2400" dirty="0"/>
              <a:t>μ</a:t>
            </a:r>
            <a:r>
              <a:rPr lang="hu-HU" sz="2400" dirty="0"/>
              <a:t> = 60/1,5 = 40</a:t>
            </a:r>
          </a:p>
          <a:p>
            <a:endParaRPr lang="hu-HU" sz="2400" dirty="0"/>
          </a:p>
          <a:p>
            <a:r>
              <a:rPr lang="el-GR" sz="2400" dirty="0"/>
              <a:t>Ψ</a:t>
            </a:r>
            <a:r>
              <a:rPr lang="hu-HU" sz="2400" dirty="0"/>
              <a:t> = 100/40 = 2,5</a:t>
            </a:r>
          </a:p>
          <a:p>
            <a:endParaRPr lang="hu-HU" sz="2400" dirty="0"/>
          </a:p>
          <a:p>
            <a:r>
              <a:rPr lang="hu-HU" sz="2400" dirty="0"/>
              <a:t>Mivel a forgalom intenzitása kisebb a csatornák számánál (2,5 &lt; 4), ezért használhatjiuk képleteinket.</a:t>
            </a:r>
          </a:p>
          <a:p>
            <a:endParaRPr lang="hu-HU" sz="2400" dirty="0"/>
          </a:p>
          <a:p>
            <a:r>
              <a:rPr lang="hu-HU" sz="2400" dirty="0"/>
              <a:t>Feltételezzük, hogy a beérkezések Poisson-folyamatnak, a kiszolgálások exponenciális eloszlásnak felelnek meg.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64188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18EB9-686D-4CA0-9541-D5E49FA13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880840"/>
          </a:xfrm>
        </p:spPr>
        <p:txBody>
          <a:bodyPr/>
          <a:lstStyle/>
          <a:p>
            <a:r>
              <a:rPr lang="hu-HU" dirty="0"/>
              <a:t>Megoldás: p</a:t>
            </a:r>
            <a:r>
              <a:rPr lang="hu-HU" baseline="-25000" dirty="0"/>
              <a:t>0</a:t>
            </a:r>
            <a:r>
              <a:rPr lang="hu-HU" dirty="0"/>
              <a:t> kiszámítása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4855B1-1D26-4346-A9BE-AD37A8BB8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08561C-546D-4226-933B-292CDB416434}"/>
              </a:ext>
            </a:extLst>
          </p:cNvPr>
          <p:cNvSpPr txBox="1"/>
          <p:nvPr/>
        </p:nvSpPr>
        <p:spPr>
          <a:xfrm>
            <a:off x="5638800" y="297180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856A677-F4E7-4AF1-978E-1225F56FD7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615634"/>
              </p:ext>
            </p:extLst>
          </p:nvPr>
        </p:nvGraphicFramePr>
        <p:xfrm>
          <a:off x="1682748" y="2543968"/>
          <a:ext cx="8607428" cy="2151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3" name="Equation" r:id="rId3" imgW="3352680" imgH="838080" progId="Equation.KSEE3">
                  <p:embed/>
                </p:oleObj>
              </mc:Choice>
              <mc:Fallback>
                <p:oleObj name="Equation" r:id="rId3" imgW="3352680" imgH="838080" progId="Equation.KSEE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2748" y="2543968"/>
                        <a:ext cx="8607428" cy="21518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359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D9DB8-9584-468D-AC5D-2D418CE54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Megoldás: várakozók száma várható értékének kiszámítása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6B376D-34C7-490D-9790-74328C3BC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174E54-4FF6-4C0D-8FD6-FF30248ABE94}"/>
              </a:ext>
            </a:extLst>
          </p:cNvPr>
          <p:cNvSpPr txBox="1"/>
          <p:nvPr/>
        </p:nvSpPr>
        <p:spPr>
          <a:xfrm>
            <a:off x="1638300" y="2476500"/>
            <a:ext cx="9344025" cy="365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9A1B3E8-D961-40DE-859E-8971515924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0762593"/>
              </p:ext>
            </p:extLst>
          </p:nvPr>
        </p:nvGraphicFramePr>
        <p:xfrm>
          <a:off x="2592924" y="3105149"/>
          <a:ext cx="6791325" cy="197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3" name="Equation" r:id="rId3" imgW="2361960" imgH="685800" progId="Equation.KSEE3">
                  <p:embed/>
                </p:oleObj>
              </mc:Choice>
              <mc:Fallback>
                <p:oleObj name="Equation" r:id="rId3" imgW="2361960" imgH="685800" progId="Equation.KSEE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92924" y="3105149"/>
                        <a:ext cx="6791325" cy="1971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3505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2C96C-BEFA-4C80-B7B2-03A8891F5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Megoldás: a sorbanállási idő hossza várható értékének kiszámítása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A68F15-F564-49E6-9622-08C3025D6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279F15-012D-4999-9F24-A716DED724A7}"/>
              </a:ext>
            </a:extLst>
          </p:cNvPr>
          <p:cNvSpPr txBox="1"/>
          <p:nvPr/>
        </p:nvSpPr>
        <p:spPr>
          <a:xfrm>
            <a:off x="1647825" y="2533650"/>
            <a:ext cx="8439150" cy="233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D9A1C8F7-2492-4E49-AC87-B4583D2624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7423858"/>
              </p:ext>
            </p:extLst>
          </p:nvPr>
        </p:nvGraphicFramePr>
        <p:xfrm>
          <a:off x="2164169" y="2619376"/>
          <a:ext cx="6503581" cy="117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name="Equation" r:id="rId3" imgW="2171520" imgH="393480" progId="Equation.KSEE3">
                  <p:embed/>
                </p:oleObj>
              </mc:Choice>
              <mc:Fallback>
                <p:oleObj name="Equation" r:id="rId3" imgW="2171520" imgH="393480" progId="Equation.KSEE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64169" y="2619376"/>
                        <a:ext cx="6503581" cy="1179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44573E6-923D-4696-932D-4DDEA108330B}"/>
              </a:ext>
            </a:extLst>
          </p:cNvPr>
          <p:cNvSpPr txBox="1"/>
          <p:nvPr/>
        </p:nvSpPr>
        <p:spPr>
          <a:xfrm>
            <a:off x="2164169" y="4552950"/>
            <a:ext cx="7456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/>
              <a:t>0,005331 óra = 0,32 perc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85129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13B9A-6027-4039-ADE0-004E862DF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Többcsatornás rendszerek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69633-D296-435D-A80A-6BA8853CC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336" y="1930714"/>
            <a:ext cx="5023228" cy="3660461"/>
          </a:xfrm>
        </p:spPr>
        <p:txBody>
          <a:bodyPr>
            <a:noAutofit/>
          </a:bodyPr>
          <a:lstStyle/>
          <a:p>
            <a:r>
              <a:rPr lang="hu-HU" sz="2400" dirty="0"/>
              <a:t>Sorbanállási csatornák száma S &gt; 1</a:t>
            </a:r>
          </a:p>
          <a:p>
            <a:r>
              <a:rPr lang="hu-HU" sz="2400" dirty="0"/>
              <a:t>A kiszolgálási ráta (</a:t>
            </a:r>
            <a:r>
              <a:rPr lang="el-GR" sz="2400" dirty="0"/>
              <a:t>μ</a:t>
            </a:r>
            <a:r>
              <a:rPr lang="hu-HU" sz="2400" dirty="0"/>
              <a:t>) most is egy kiszolgáló berendezésre fog vonatkozni</a:t>
            </a:r>
          </a:p>
          <a:p>
            <a:r>
              <a:rPr lang="hu-HU" sz="2400" dirty="0"/>
              <a:t>Továbbra is feltételezzük a Poisson-folyamat feltételeinek érvényesülését</a:t>
            </a:r>
            <a:endParaRPr lang="en-GB" sz="2400" dirty="0"/>
          </a:p>
        </p:txBody>
      </p:sp>
      <p:pic>
        <p:nvPicPr>
          <p:cNvPr id="4" name="Picture 6" descr="http://www.transindex.ro/images/__leo/reszponziv/rovatvezeto/magazin_25837.jpg">
            <a:hlinkClick r:id="rId2"/>
            <a:extLst>
              <a:ext uri="{FF2B5EF4-FFF2-40B4-BE49-F238E27FC236}">
                <a16:creationId xmlns:a16="http://schemas.microsoft.com/office/drawing/2014/main" id="{E1EFEA95-B099-4623-871B-ADFBB9990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437" y="2057400"/>
            <a:ext cx="5435117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6727AE-D3F8-42F9-92E7-72849BDFB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123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14D35-8A70-4F33-BC50-35F18F7FE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176" y="624110"/>
            <a:ext cx="9723436" cy="1280890"/>
          </a:xfrm>
        </p:spPr>
        <p:txBody>
          <a:bodyPr>
            <a:normAutofit/>
          </a:bodyPr>
          <a:lstStyle/>
          <a:p>
            <a:r>
              <a:rPr lang="hu-HU" dirty="0"/>
              <a:t>Megoldás: a rendszerben eltöltött összidő hossza várható értékének számítása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88A5E6-8CFA-492D-8922-995A1336E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E04A7D-90B7-49F2-87CE-2F1D0878EA8A}"/>
              </a:ext>
            </a:extLst>
          </p:cNvPr>
          <p:cNvSpPr txBox="1"/>
          <p:nvPr/>
        </p:nvSpPr>
        <p:spPr>
          <a:xfrm>
            <a:off x="1781175" y="4122004"/>
            <a:ext cx="7994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/>
              <a:t>Egy autónak a határállomáson töltött összideje tehát várhatóan 1,82 perc, azaz 110 másodperc.</a:t>
            </a:r>
            <a:endParaRPr lang="en-GB" sz="2400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3D65C830-7933-4471-9100-476BFAA653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6988617"/>
              </p:ext>
            </p:extLst>
          </p:nvPr>
        </p:nvGraphicFramePr>
        <p:xfrm>
          <a:off x="1781175" y="2743993"/>
          <a:ext cx="6583679" cy="6850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9" name="Equation" r:id="rId3" imgW="2197080" imgH="228600" progId="Equation.KSEE3">
                  <p:embed/>
                </p:oleObj>
              </mc:Choice>
              <mc:Fallback>
                <p:oleObj name="Equation" r:id="rId3" imgW="2197080" imgH="228600" progId="Equation.KSEE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81175" y="2743993"/>
                        <a:ext cx="6583679" cy="6850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7962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ia számának helye 2">
            <a:extLst>
              <a:ext uri="{FF2B5EF4-FFF2-40B4-BE49-F238E27FC236}">
                <a16:creationId xmlns:a16="http://schemas.microsoft.com/office/drawing/2014/main" id="{27FBF514-9881-47A4-9C2B-9D5BA843E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96F5E0B-4D05-4D98-BC38-3873C397B8B4}" type="slidenum">
              <a:rPr lang="hu-HU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hu-HU" altLang="en-US" sz="1400"/>
          </a:p>
        </p:txBody>
      </p:sp>
      <p:sp>
        <p:nvSpPr>
          <p:cNvPr id="6" name="Téglalap 5">
            <a:extLst>
              <a:ext uri="{FF2B5EF4-FFF2-40B4-BE49-F238E27FC236}">
                <a16:creationId xmlns:a16="http://schemas.microsoft.com/office/drawing/2014/main" id="{298A5C0A-62E9-4321-9A22-78FAB262E798}"/>
              </a:ext>
            </a:extLst>
          </p:cNvPr>
          <p:cNvSpPr/>
          <p:nvPr/>
        </p:nvSpPr>
        <p:spPr>
          <a:xfrm>
            <a:off x="2191731" y="2967335"/>
            <a:ext cx="7808549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hu-HU" sz="54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Köszönöm a figyelmet!</a:t>
            </a:r>
          </a:p>
        </p:txBody>
      </p:sp>
    </p:spTree>
  </p:cSld>
  <p:clrMapOvr>
    <a:masterClrMapping/>
  </p:clrMapOvr>
  <p:transition spd="slow">
    <p:blinds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CFBDB-0A25-47CB-B31B-A0644F499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09390"/>
          </a:xfrm>
        </p:spPr>
        <p:txBody>
          <a:bodyPr/>
          <a:lstStyle/>
          <a:p>
            <a:r>
              <a:rPr lang="hu-HU" dirty="0"/>
              <a:t>Sorbanállási rendszer sematikus ábrája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8894E2-4615-4E24-A8A6-71568EBAB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85D76A3-C8EE-46E1-A961-BF15A91400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9390" y="1424209"/>
            <a:ext cx="6647693" cy="490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38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364D1-5C1C-456E-B423-093B05D19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Jelölések azonosak mint az egycsatornás rendszerek esetében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FC7C158-81A0-4765-8BE8-4C38E55281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0" indent="0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400" i="1"/>
                        <m:t>𝑆</m:t>
                      </m:r>
                      <m:r>
                        <a:rPr lang="hu-HU" sz="2400" i="1"/>
                        <m:t>−</m:t>
                      </m:r>
                      <m:r>
                        <m:rPr>
                          <m:sty m:val="p"/>
                        </m:rPr>
                        <a:rPr lang="hu-HU" sz="2400"/>
                        <m:t>kiszolg</m:t>
                      </m:r>
                      <m:r>
                        <a:rPr lang="hu-HU" sz="2400"/>
                        <m:t>á</m:t>
                      </m:r>
                      <m:r>
                        <m:rPr>
                          <m:sty m:val="p"/>
                        </m:rPr>
                        <a:rPr lang="hu-HU" sz="2400"/>
                        <m:t>l</m:t>
                      </m:r>
                      <m:r>
                        <a:rPr lang="hu-HU" sz="2400"/>
                        <m:t>ó</m:t>
                      </m:r>
                      <m:r>
                        <m:rPr>
                          <m:sty m:val="p"/>
                        </m:rPr>
                        <a:rPr lang="hu-HU" sz="2400"/>
                        <m:t>berendez</m:t>
                      </m:r>
                      <m:r>
                        <a:rPr lang="hu-HU" sz="2400"/>
                        <m:t>é</m:t>
                      </m:r>
                      <m:r>
                        <m:rPr>
                          <m:sty m:val="p"/>
                        </m:rPr>
                        <a:rPr lang="hu-HU" sz="2400"/>
                        <m:t>sek</m:t>
                      </m:r>
                      <m:d>
                        <m:dPr>
                          <m:ctrlPr>
                            <a:rPr lang="en-GB" sz="2400" i="1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hu-HU" sz="2400"/>
                            <m:t>csatorn</m:t>
                          </m:r>
                          <m:r>
                            <a:rPr lang="hu-HU" sz="2400"/>
                            <m:t>á</m:t>
                          </m:r>
                          <m:r>
                            <m:rPr>
                              <m:sty m:val="p"/>
                            </m:rPr>
                            <a:rPr lang="hu-HU" sz="2400"/>
                            <m:t>k</m:t>
                          </m:r>
                        </m:e>
                      </m:d>
                      <m:r>
                        <m:rPr>
                          <m:sty m:val="p"/>
                        </m:rPr>
                        <a:rPr lang="hu-HU" sz="2400"/>
                        <m:t>sz</m:t>
                      </m:r>
                      <m:r>
                        <a:rPr lang="hu-HU" sz="2400"/>
                        <m:t>á</m:t>
                      </m:r>
                      <m:r>
                        <m:rPr>
                          <m:sty m:val="p"/>
                        </m:rPr>
                        <a:rPr lang="hu-HU" sz="2400"/>
                        <m:t>ma</m:t>
                      </m:r>
                    </m:oMath>
                    <m:oMath xmlns:m="http://schemas.openxmlformats.org/officeDocument/2006/math">
                      <m:r>
                        <a:rPr lang="hu-HU" sz="2400" i="1"/>
                        <m:t>𝜆</m:t>
                      </m:r>
                      <m:r>
                        <a:rPr lang="hu-HU" sz="2400" i="1"/>
                        <m:t>−</m:t>
                      </m:r>
                      <m:r>
                        <m:rPr>
                          <m:sty m:val="p"/>
                        </m:rPr>
                        <a:rPr lang="hu-HU" sz="2400"/>
                        <m:t>be</m:t>
                      </m:r>
                      <m:r>
                        <a:rPr lang="hu-HU" sz="2400"/>
                        <m:t>é</m:t>
                      </m:r>
                      <m:r>
                        <m:rPr>
                          <m:sty m:val="p"/>
                        </m:rPr>
                        <a:rPr lang="hu-HU" sz="2400"/>
                        <m:t>rkez</m:t>
                      </m:r>
                      <m:r>
                        <a:rPr lang="hu-HU" sz="2400"/>
                        <m:t>é</m:t>
                      </m:r>
                      <m:r>
                        <m:rPr>
                          <m:sty m:val="p"/>
                        </m:rPr>
                        <a:rPr lang="hu-HU" sz="2400"/>
                        <m:t>si</m:t>
                      </m:r>
                      <m:r>
                        <a:rPr lang="hu-HU" sz="2400"/>
                        <m:t> </m:t>
                      </m:r>
                      <m:r>
                        <m:rPr>
                          <m:sty m:val="p"/>
                        </m:rPr>
                        <a:rPr lang="hu-HU" sz="2400"/>
                        <m:t>r</m:t>
                      </m:r>
                      <m:r>
                        <a:rPr lang="hu-HU" sz="2400"/>
                        <m:t>á</m:t>
                      </m:r>
                      <m:r>
                        <m:rPr>
                          <m:sty m:val="p"/>
                        </m:rPr>
                        <a:rPr lang="hu-HU" sz="2400"/>
                        <m:t>ta</m:t>
                      </m:r>
                    </m:oMath>
                    <m:oMath xmlns:m="http://schemas.openxmlformats.org/officeDocument/2006/math">
                      <m:r>
                        <a:rPr lang="hu-HU" sz="2400" i="1"/>
                        <m:t>𝜇</m:t>
                      </m:r>
                      <m:r>
                        <a:rPr lang="hu-HU" sz="2400" i="1"/>
                        <m:t>−</m:t>
                      </m:r>
                      <m:r>
                        <m:rPr>
                          <m:sty m:val="p"/>
                        </m:rPr>
                        <a:rPr lang="hu-HU" sz="2400"/>
                        <m:t>kiszo</m:t>
                      </m:r>
                      <m:r>
                        <m:rPr>
                          <m:nor/>
                        </m:rPr>
                        <a:rPr lang="hu-HU" sz="2400"/>
                        <m:t>lg</m:t>
                      </m:r>
                      <m:r>
                        <a:rPr lang="hu-HU" sz="2400"/>
                        <m:t>á</m:t>
                      </m:r>
                      <m:r>
                        <m:rPr>
                          <m:sty m:val="p"/>
                        </m:rPr>
                        <a:rPr lang="hu-HU" sz="2400"/>
                        <m:t>l</m:t>
                      </m:r>
                      <m:r>
                        <a:rPr lang="hu-HU" sz="2400"/>
                        <m:t>á</m:t>
                      </m:r>
                      <m:r>
                        <m:rPr>
                          <m:sty m:val="p"/>
                        </m:rPr>
                        <a:rPr lang="hu-HU" sz="2400"/>
                        <m:t>si</m:t>
                      </m:r>
                      <m:r>
                        <a:rPr lang="hu-HU" sz="2400"/>
                        <m:t> </m:t>
                      </m:r>
                      <m:r>
                        <m:rPr>
                          <m:sty m:val="p"/>
                        </m:rPr>
                        <a:rPr lang="hu-HU" sz="2400"/>
                        <m:t>r</m:t>
                      </m:r>
                      <m:r>
                        <a:rPr lang="hu-HU" sz="2400"/>
                        <m:t>á</m:t>
                      </m:r>
                      <m:r>
                        <m:rPr>
                          <m:sty m:val="p"/>
                        </m:rPr>
                        <a:rPr lang="hu-HU" sz="2400"/>
                        <m:t>ta</m:t>
                      </m:r>
                    </m:oMath>
                    <m:oMath xmlns:m="http://schemas.openxmlformats.org/officeDocument/2006/math">
                      <m:r>
                        <a:rPr lang="hu-HU" sz="2400" i="1"/>
                        <m:t>𝜓</m:t>
                      </m:r>
                      <m:r>
                        <a:rPr lang="hu-HU" sz="2400" i="1"/>
                        <m:t>=</m:t>
                      </m:r>
                      <m:f>
                        <m:fPr>
                          <m:ctrlPr>
                            <a:rPr lang="en-GB" sz="2400" i="1"/>
                          </m:ctrlPr>
                        </m:fPr>
                        <m:num>
                          <m:r>
                            <a:rPr lang="hu-HU" sz="2400" i="1"/>
                            <m:t>𝜆</m:t>
                          </m:r>
                        </m:num>
                        <m:den>
                          <m:r>
                            <a:rPr lang="hu-HU" sz="2400" i="1"/>
                            <m:t>𝜇</m:t>
                          </m:r>
                        </m:den>
                      </m:f>
                      <m:r>
                        <a:rPr lang="hu-HU" sz="2400" i="1"/>
                        <m:t>−</m:t>
                      </m:r>
                      <m:r>
                        <m:rPr>
                          <m:sty m:val="p"/>
                        </m:rPr>
                        <a:rPr lang="hu-HU" sz="2400"/>
                        <m:t>a</m:t>
                      </m:r>
                      <m:r>
                        <a:rPr lang="hu-HU" sz="2400"/>
                        <m:t> </m:t>
                      </m:r>
                      <m:r>
                        <m:rPr>
                          <m:sty m:val="p"/>
                        </m:rPr>
                        <a:rPr lang="hu-HU" sz="2400"/>
                        <m:t>forgalom</m:t>
                      </m:r>
                      <m:r>
                        <a:rPr lang="hu-HU" sz="2400"/>
                        <m:t> </m:t>
                      </m:r>
                      <m:r>
                        <m:rPr>
                          <m:nor/>
                        </m:rPr>
                        <a:rPr lang="hu-HU" sz="2400"/>
                        <m:t>int</m:t>
                      </m:r>
                      <m:r>
                        <m:rPr>
                          <m:sty m:val="p"/>
                        </m:rPr>
                        <a:rPr lang="hu-HU" sz="2400"/>
                        <m:t>enzit</m:t>
                      </m:r>
                      <m:r>
                        <a:rPr lang="hu-HU" sz="2400"/>
                        <m:t>á</m:t>
                      </m:r>
                      <m:r>
                        <m:rPr>
                          <m:sty m:val="p"/>
                        </m:rPr>
                        <a:rPr lang="hu-HU" sz="2400"/>
                        <m:t>sa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FC7C158-81A0-4765-8BE8-4C38E55281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DACD20-E533-40A0-8F9C-3D2F47BAE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3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92C6E-AA20-4274-B907-890832253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4975" y="624110"/>
            <a:ext cx="9799637" cy="804640"/>
          </a:xfrm>
        </p:spPr>
        <p:txBody>
          <a:bodyPr/>
          <a:lstStyle/>
          <a:p>
            <a:r>
              <a:rPr lang="hu-HU" dirty="0"/>
              <a:t>Sorbanállási rendszer legfontosabb mutatói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3C564E-1352-4F60-812E-47813292053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38300" y="1990725"/>
                <a:ext cx="8915400" cy="3777622"/>
              </a:xfrm>
            </p:spPr>
            <p:txBody>
              <a:bodyPr>
                <a:normAutofit fontScale="92500" lnSpcReduction="1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/>
                        </m:ctrlPr>
                      </m:sSubPr>
                      <m:e>
                        <m:r>
                          <a:rPr lang="hu-HU" sz="2400" i="1"/>
                          <m:t>𝑝</m:t>
                        </m:r>
                      </m:e>
                      <m:sub>
                        <m:r>
                          <a:rPr lang="hu-HU" sz="2400" i="1"/>
                          <m:t>𝑛</m:t>
                        </m:r>
                      </m:sub>
                    </m:sSub>
                    <m:d>
                      <m:dPr>
                        <m:ctrlPr>
                          <a:rPr lang="en-GB" sz="2400" i="1"/>
                        </m:ctrlPr>
                      </m:dPr>
                      <m:e>
                        <m:r>
                          <a:rPr lang="hu-HU" sz="2400" i="1"/>
                          <m:t>𝑡</m:t>
                        </m:r>
                      </m:e>
                    </m:d>
                  </m:oMath>
                </a14:m>
                <a:r>
                  <a:rPr lang="hu-HU" sz="2400" dirty="0"/>
                  <a:t> - annak a valószínűsége, hogy egy </a:t>
                </a:r>
                <a:r>
                  <a:rPr lang="hu-HU" sz="2400" i="1" dirty="0"/>
                  <a:t>t</a:t>
                </a:r>
                <a:r>
                  <a:rPr lang="hu-HU" sz="2400" dirty="0"/>
                  <a:t> időpontban pontosan </a:t>
                </a:r>
                <a:r>
                  <a:rPr lang="hu-HU" sz="2400" i="1" dirty="0"/>
                  <a:t>n</a:t>
                </a:r>
                <a:r>
                  <a:rPr lang="hu-HU" sz="2400" dirty="0"/>
                  <a:t> egység tartózkodjon a rendszerben</a:t>
                </a:r>
                <a:endParaRPr lang="en-GB" sz="2400" dirty="0"/>
              </a:p>
              <a:p>
                <a14:m>
                  <m:oMath xmlns:m="http://schemas.openxmlformats.org/officeDocument/2006/math">
                    <m:r>
                      <a:rPr lang="hu-HU" sz="2400" i="1"/>
                      <m:t>𝑀</m:t>
                    </m:r>
                    <m:d>
                      <m:dPr>
                        <m:ctrlPr>
                          <a:rPr lang="en-GB" sz="2400" i="1"/>
                        </m:ctrlPr>
                      </m:dPr>
                      <m:e>
                        <m:r>
                          <a:rPr lang="hu-HU" sz="2400" i="1"/>
                          <m:t>𝑣</m:t>
                        </m:r>
                      </m:e>
                    </m:d>
                  </m:oMath>
                </a14:m>
                <a:r>
                  <a:rPr lang="hu-HU" sz="2400" dirty="0"/>
                  <a:t> - a sorbanállók számának várható értéke egy adott időpontban</a:t>
                </a:r>
                <a:endParaRPr lang="en-GB" sz="2400" dirty="0"/>
              </a:p>
              <a:p>
                <a14:m>
                  <m:oMath xmlns:m="http://schemas.openxmlformats.org/officeDocument/2006/math">
                    <m:r>
                      <a:rPr lang="hu-HU" sz="2400" i="1"/>
                      <m:t>𝑀</m:t>
                    </m:r>
                    <m:d>
                      <m:dPr>
                        <m:ctrlPr>
                          <a:rPr lang="en-GB" sz="2400" i="1"/>
                        </m:ctrlPr>
                      </m:dPr>
                      <m:e>
                        <m:r>
                          <a:rPr lang="hu-HU" sz="2400" i="1"/>
                          <m:t>𝑛</m:t>
                        </m:r>
                      </m:e>
                    </m:d>
                  </m:oMath>
                </a14:m>
                <a:r>
                  <a:rPr lang="hu-HU" sz="2400" dirty="0"/>
                  <a:t> - a rendszerben tartózkodók számának várható értéke egy adott időpontban</a:t>
                </a:r>
                <a:endParaRPr lang="en-GB" sz="2400" dirty="0"/>
              </a:p>
              <a:p>
                <a14:m>
                  <m:oMath xmlns:m="http://schemas.openxmlformats.org/officeDocument/2006/math">
                    <m:r>
                      <a:rPr lang="hu-HU" sz="2400" i="1"/>
                      <m:t>𝑀</m:t>
                    </m:r>
                    <m:d>
                      <m:dPr>
                        <m:ctrlPr>
                          <a:rPr lang="en-GB" sz="2400" i="1"/>
                        </m:ctrlPr>
                      </m:dPr>
                      <m:e>
                        <m:sSub>
                          <m:sSubPr>
                            <m:ctrlPr>
                              <a:rPr lang="en-GB" sz="2400" i="1"/>
                            </m:ctrlPr>
                          </m:sSubPr>
                          <m:e>
                            <m:r>
                              <a:rPr lang="hu-HU" sz="2400" i="1"/>
                              <m:t>𝑡</m:t>
                            </m:r>
                          </m:e>
                          <m:sub>
                            <m:r>
                              <a:rPr lang="hu-HU" sz="2400" i="1"/>
                              <m:t>𝑠</m:t>
                            </m:r>
                          </m:sub>
                        </m:sSub>
                      </m:e>
                    </m:d>
                  </m:oMath>
                </a14:m>
                <a:r>
                  <a:rPr lang="hu-HU" sz="2400" dirty="0"/>
                  <a:t> - sorbanállással (várakozással) eltöltött idő hosszának várható értéke</a:t>
                </a:r>
                <a:endParaRPr lang="en-GB" sz="2400" dirty="0"/>
              </a:p>
              <a:p>
                <a14:m>
                  <m:oMath xmlns:m="http://schemas.openxmlformats.org/officeDocument/2006/math">
                    <m:r>
                      <a:rPr lang="hu-HU" sz="2400" i="1"/>
                      <m:t>𝑀</m:t>
                    </m:r>
                    <m:d>
                      <m:dPr>
                        <m:ctrlPr>
                          <a:rPr lang="en-GB" sz="2400" i="1"/>
                        </m:ctrlPr>
                      </m:dPr>
                      <m:e>
                        <m:sSub>
                          <m:sSubPr>
                            <m:ctrlPr>
                              <a:rPr lang="en-GB" sz="2400" i="1"/>
                            </m:ctrlPr>
                          </m:sSubPr>
                          <m:e>
                            <m:r>
                              <a:rPr lang="hu-HU" sz="2400" i="1"/>
                              <m:t>𝑡</m:t>
                            </m:r>
                          </m:e>
                          <m:sub>
                            <m:r>
                              <a:rPr lang="hu-HU" sz="2400" i="1"/>
                              <m:t>𝑟</m:t>
                            </m:r>
                          </m:sub>
                        </m:sSub>
                      </m:e>
                    </m:d>
                  </m:oMath>
                </a14:m>
                <a:r>
                  <a:rPr lang="hu-HU" sz="2400" dirty="0"/>
                  <a:t> - a rendszerben eltöltött idő (várakozás + kiszolgálás) hosszának várható értéke</a:t>
                </a:r>
                <a:endParaRPr lang="en-GB" sz="2400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3C564E-1352-4F60-812E-4781329205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38300" y="1990725"/>
                <a:ext cx="8915400" cy="3777622"/>
              </a:xfrm>
              <a:blipFill>
                <a:blip r:embed="rId2"/>
                <a:stretch>
                  <a:fillRect l="-821" t="-21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41AE51-5504-42B5-A15B-2A49DEFB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022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67C25227-C3BD-4A4D-8906-D46001E633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76489" y="584201"/>
            <a:ext cx="8162925" cy="1244599"/>
          </a:xfrm>
        </p:spPr>
        <p:txBody>
          <a:bodyPr/>
          <a:lstStyle/>
          <a:p>
            <a:pPr eaLnBrk="1" hangingPunct="1">
              <a:defRPr/>
            </a:pPr>
            <a:r>
              <a:rPr lang="hu-HU" dirty="0"/>
              <a:t>Képletek többcsatornás sorbanállási rendszerhez</a:t>
            </a:r>
          </a:p>
        </p:txBody>
      </p:sp>
      <p:graphicFrame>
        <p:nvGraphicFramePr>
          <p:cNvPr id="48148" name="Object 20">
            <a:extLst>
              <a:ext uri="{FF2B5EF4-FFF2-40B4-BE49-F238E27FC236}">
                <a16:creationId xmlns:a16="http://schemas.microsoft.com/office/drawing/2014/main" id="{0D24AD42-893C-4D42-839B-6743221377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4378761"/>
              </p:ext>
            </p:extLst>
          </p:nvPr>
        </p:nvGraphicFramePr>
        <p:xfrm>
          <a:off x="2528889" y="3317875"/>
          <a:ext cx="3929062" cy="2113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r:id="rId4" imgW="1625600" imgH="876300" progId="Equation.3">
                  <p:embed/>
                </p:oleObj>
              </mc:Choice>
              <mc:Fallback>
                <p:oleObj r:id="rId4" imgW="1625600" imgH="876300" progId="Equation.3">
                  <p:embed/>
                  <p:pic>
                    <p:nvPicPr>
                      <p:cNvPr id="48148" name="Object 20">
                        <a:extLst>
                          <a:ext uri="{FF2B5EF4-FFF2-40B4-BE49-F238E27FC236}">
                            <a16:creationId xmlns:a16="http://schemas.microsoft.com/office/drawing/2014/main" id="{0D24AD42-893C-4D42-839B-67432213778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8889" y="3317875"/>
                        <a:ext cx="3929062" cy="21136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59633A-16C4-40BE-9132-7C5AB69A4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6DB9E5-7C03-48CB-A544-E720134F4A60}"/>
              </a:ext>
            </a:extLst>
          </p:cNvPr>
          <p:cNvSpPr txBox="1"/>
          <p:nvPr/>
        </p:nvSpPr>
        <p:spPr>
          <a:xfrm>
            <a:off x="1533525" y="2419350"/>
            <a:ext cx="781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/>
              <a:t>Annak a valószínűsége, hogy a rendszer üresen áll:</a:t>
            </a:r>
            <a:endParaRPr lang="en-GB" sz="2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BDADB6AD-E4CB-4D16-B8F5-22FAA7CB2B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95539" y="288926"/>
            <a:ext cx="8162925" cy="1616075"/>
          </a:xfrm>
        </p:spPr>
        <p:txBody>
          <a:bodyPr/>
          <a:lstStyle/>
          <a:p>
            <a:pPr eaLnBrk="1" hangingPunct="1">
              <a:defRPr/>
            </a:pPr>
            <a:r>
              <a:rPr lang="hu-HU" dirty="0"/>
              <a:t>Képletek többcsatornás sorbanállási rendszerhez</a:t>
            </a:r>
          </a:p>
        </p:txBody>
      </p:sp>
      <p:graphicFrame>
        <p:nvGraphicFramePr>
          <p:cNvPr id="50181" name="Object 5">
            <a:extLst>
              <a:ext uri="{FF2B5EF4-FFF2-40B4-BE49-F238E27FC236}">
                <a16:creationId xmlns:a16="http://schemas.microsoft.com/office/drawing/2014/main" id="{BE654441-F931-41B9-B432-AF3C623549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3520795"/>
              </p:ext>
            </p:extLst>
          </p:nvPr>
        </p:nvGraphicFramePr>
        <p:xfrm>
          <a:off x="3505201" y="3267076"/>
          <a:ext cx="4887913" cy="236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r:id="rId4" imgW="1955800" imgH="939800" progId="Equation.3">
                  <p:embed/>
                </p:oleObj>
              </mc:Choice>
              <mc:Fallback>
                <p:oleObj r:id="rId4" imgW="1955800" imgH="939800" progId="Equation.3">
                  <p:embed/>
                  <p:pic>
                    <p:nvPicPr>
                      <p:cNvPr id="50181" name="Object 5">
                        <a:extLst>
                          <a:ext uri="{FF2B5EF4-FFF2-40B4-BE49-F238E27FC236}">
                            <a16:creationId xmlns:a16="http://schemas.microsoft.com/office/drawing/2014/main" id="{BE654441-F931-41B9-B432-AF3C623549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1" y="3267076"/>
                        <a:ext cx="4887913" cy="2360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5738FB-EE07-4391-8125-57F82BC78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4DD508-C8FD-4B3E-B96E-71A08E1A0678}"/>
              </a:ext>
            </a:extLst>
          </p:cNvPr>
          <p:cNvSpPr txBox="1"/>
          <p:nvPr/>
        </p:nvSpPr>
        <p:spPr>
          <a:xfrm>
            <a:off x="1543050" y="2170540"/>
            <a:ext cx="7810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/>
              <a:t>Annak a valószínűsége, hogy a rendszerben egy tetszőleges időpontban n egyed tartózkodik:</a:t>
            </a:r>
            <a:endParaRPr lang="en-GB" sz="2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DDD08104-8C2B-469D-8168-7599C6E66F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95539" y="288926"/>
            <a:ext cx="8162925" cy="1616075"/>
          </a:xfrm>
        </p:spPr>
        <p:txBody>
          <a:bodyPr/>
          <a:lstStyle/>
          <a:p>
            <a:pPr eaLnBrk="1" hangingPunct="1">
              <a:defRPr/>
            </a:pPr>
            <a:r>
              <a:rPr lang="hu-HU" dirty="0"/>
              <a:t>Képletek többcsatornás sorbanállási rendszerhez</a:t>
            </a:r>
          </a:p>
        </p:txBody>
      </p:sp>
      <p:graphicFrame>
        <p:nvGraphicFramePr>
          <p:cNvPr id="51205" name="Object 5">
            <a:extLst>
              <a:ext uri="{FF2B5EF4-FFF2-40B4-BE49-F238E27FC236}">
                <a16:creationId xmlns:a16="http://schemas.microsoft.com/office/drawing/2014/main" id="{B706EF8F-B86A-48AD-8E5A-264568B6D8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073485"/>
              </p:ext>
            </p:extLst>
          </p:nvPr>
        </p:nvGraphicFramePr>
        <p:xfrm>
          <a:off x="3113087" y="3429000"/>
          <a:ext cx="4556125" cy="238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3" r:id="rId4" imgW="1816100" imgH="952500" progId="Equation.3">
                  <p:embed/>
                </p:oleObj>
              </mc:Choice>
              <mc:Fallback>
                <p:oleObj r:id="rId4" imgW="1816100" imgH="952500" progId="Equation.3">
                  <p:embed/>
                  <p:pic>
                    <p:nvPicPr>
                      <p:cNvPr id="51205" name="Object 5">
                        <a:extLst>
                          <a:ext uri="{FF2B5EF4-FFF2-40B4-BE49-F238E27FC236}">
                            <a16:creationId xmlns:a16="http://schemas.microsoft.com/office/drawing/2014/main" id="{B706EF8F-B86A-48AD-8E5A-264568B6D86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3087" y="3429000"/>
                        <a:ext cx="4556125" cy="2384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0A176B-8273-429F-B59C-0F7125F46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582C79-AA72-4E95-94FB-BA030723A689}"/>
              </a:ext>
            </a:extLst>
          </p:cNvPr>
          <p:cNvSpPr txBox="1"/>
          <p:nvPr/>
        </p:nvSpPr>
        <p:spPr>
          <a:xfrm>
            <a:off x="1485900" y="2095500"/>
            <a:ext cx="7810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/>
              <a:t>Sorban várakozók számának és a rendszerben tartózkodó egyedek számának a várható értéke:</a:t>
            </a:r>
            <a:endParaRPr lang="en-GB" sz="2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DDD08104-8C2B-469D-8168-7599C6E66F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5698" y="610408"/>
            <a:ext cx="8162925" cy="83099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u-HU" dirty="0"/>
              <a:t>Little-formulák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0A176B-8273-429F-B59C-0F7125F46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EFC3D328-02E5-4861-8D04-F3B0624831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1902111"/>
              </p:ext>
            </p:extLst>
          </p:nvPr>
        </p:nvGraphicFramePr>
        <p:xfrm>
          <a:off x="6038850" y="3319463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7" name="Equation" r:id="rId4" imgW="114120" imgH="215640" progId="Equation.KSEE3">
                  <p:embed/>
                </p:oleObj>
              </mc:Choice>
              <mc:Fallback>
                <p:oleObj name="Equation" r:id="rId4" imgW="114120" imgH="215640" progId="Equation.KSEE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38850" y="3319463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37651028-4F31-42D4-842D-ABF70AF508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3193805"/>
              </p:ext>
            </p:extLst>
          </p:nvPr>
        </p:nvGraphicFramePr>
        <p:xfrm>
          <a:off x="6038850" y="3319463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8" name="Equation" r:id="rId6" imgW="114120" imgH="215640" progId="Equation.KSEE3">
                  <p:embed/>
                </p:oleObj>
              </mc:Choice>
              <mc:Fallback>
                <p:oleObj name="Equation" r:id="rId6" imgW="114120" imgH="215640" progId="Equation.KSEE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38850" y="3319463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730C55C8-4421-4512-922A-D9F59E1DF2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8254382"/>
              </p:ext>
            </p:extLst>
          </p:nvPr>
        </p:nvGraphicFramePr>
        <p:xfrm>
          <a:off x="6038850" y="3319463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9" name="Equation" r:id="rId7" imgW="114120" imgH="215640" progId="Equation.KSEE3">
                  <p:embed/>
                </p:oleObj>
              </mc:Choice>
              <mc:Fallback>
                <p:oleObj name="Equation" r:id="rId7" imgW="114120" imgH="215640" progId="Equation.KSEE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38850" y="3319463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36A80854-468C-4EC2-B4F5-88F6F410F7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3022257"/>
              </p:ext>
            </p:extLst>
          </p:nvPr>
        </p:nvGraphicFramePr>
        <p:xfrm>
          <a:off x="6769585" y="2240343"/>
          <a:ext cx="3378890" cy="85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0" r:id="rId8" imgW="1053643" imgH="266584" progId="Equation.2">
                  <p:embed/>
                </p:oleObj>
              </mc:Choice>
              <mc:Fallback>
                <p:oleObj r:id="rId8" imgW="1053643" imgH="266584" progId="Equation.2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9585" y="2240343"/>
                        <a:ext cx="3378890" cy="854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4661AC5A-FAD0-4B66-8052-645CB52E3E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9766896"/>
              </p:ext>
            </p:extLst>
          </p:nvPr>
        </p:nvGraphicFramePr>
        <p:xfrm>
          <a:off x="2505698" y="2332963"/>
          <a:ext cx="3347416" cy="762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1" r:id="rId10" imgW="1002865" imgH="228501" progId="Equation.2">
                  <p:embed/>
                </p:oleObj>
              </mc:Choice>
              <mc:Fallback>
                <p:oleObj r:id="rId10" imgW="1002865" imgH="228501" progId="Equation.2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5698" y="2332963"/>
                        <a:ext cx="3347416" cy="7627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0">
            <a:extLst>
              <a:ext uri="{FF2B5EF4-FFF2-40B4-BE49-F238E27FC236}">
                <a16:creationId xmlns:a16="http://schemas.microsoft.com/office/drawing/2014/main" id="{DB342627-8375-4993-A764-73B62168B8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499" y="1266825"/>
            <a:ext cx="4032173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CE51217-D6A5-4615-8B3B-7C0833ED4C8B}"/>
                  </a:ext>
                </a:extLst>
              </p:cNvPr>
              <p:cNvSpPr txBox="1"/>
              <p:nvPr/>
            </p:nvSpPr>
            <p:spPr>
              <a:xfrm>
                <a:off x="1639957" y="4711148"/>
                <a:ext cx="939247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hu-HU" sz="2400"/>
                        <m:t>K</m:t>
                      </m:r>
                      <m:r>
                        <a:rPr lang="hu-HU" sz="2400"/>
                        <m:t>é</m:t>
                      </m:r>
                      <m:r>
                        <m:rPr>
                          <m:sty m:val="p"/>
                        </m:rPr>
                        <a:rPr lang="hu-HU" sz="2400"/>
                        <m:t>pleteink</m:t>
                      </m:r>
                      <m:r>
                        <a:rPr lang="hu-HU" sz="2400"/>
                        <m:t> é</m:t>
                      </m:r>
                      <m:r>
                        <m:rPr>
                          <m:sty m:val="p"/>
                        </m:rPr>
                        <a:rPr lang="hu-HU" sz="2400"/>
                        <m:t>rv</m:t>
                      </m:r>
                      <m:r>
                        <a:rPr lang="hu-HU" sz="2400"/>
                        <m:t>é</m:t>
                      </m:r>
                      <m:r>
                        <m:rPr>
                          <m:sty m:val="p"/>
                        </m:rPr>
                        <a:rPr lang="hu-HU" sz="2400"/>
                        <m:t>nyess</m:t>
                      </m:r>
                      <m:r>
                        <a:rPr lang="hu-HU" sz="2400"/>
                        <m:t>é</m:t>
                      </m:r>
                      <m:r>
                        <m:rPr>
                          <m:sty m:val="p"/>
                        </m:rPr>
                        <a:rPr lang="hu-HU" sz="2400"/>
                        <m:t>g</m:t>
                      </m:r>
                      <m:r>
                        <a:rPr lang="hu-HU" sz="2400"/>
                        <m:t>é</m:t>
                      </m:r>
                      <m:r>
                        <m:rPr>
                          <m:sty m:val="p"/>
                        </m:rPr>
                        <a:rPr lang="hu-HU" sz="2400"/>
                        <m:t>hez</m:t>
                      </m:r>
                      <m:r>
                        <a:rPr lang="hu-HU" sz="2400"/>
                        <m:t> </m:t>
                      </m:r>
                      <m:r>
                        <m:rPr>
                          <m:sty m:val="p"/>
                        </m:rPr>
                        <a:rPr lang="hu-HU" sz="2400"/>
                        <m:t>a</m:t>
                      </m:r>
                      <m:r>
                        <a:rPr lang="hu-HU" sz="2400"/>
                        <m:t> </m:t>
                      </m:r>
                      <m:r>
                        <m:rPr>
                          <m:sty m:val="p"/>
                        </m:rPr>
                        <a:rPr lang="hu-HU" sz="2400"/>
                        <m:t>tov</m:t>
                      </m:r>
                      <m:r>
                        <a:rPr lang="hu-HU" sz="2400"/>
                        <m:t>á</m:t>
                      </m:r>
                      <m:r>
                        <m:rPr>
                          <m:sty m:val="p"/>
                        </m:rPr>
                        <a:rPr lang="hu-HU" sz="2400"/>
                        <m:t>bbiakban</m:t>
                      </m:r>
                      <m:r>
                        <a:rPr lang="hu-HU" sz="2400"/>
                        <m:t> </m:t>
                      </m:r>
                      <m:r>
                        <m:rPr>
                          <m:sty m:val="p"/>
                        </m:rPr>
                        <a:rPr lang="hu-HU" sz="2400"/>
                        <m:t>felt</m:t>
                      </m:r>
                      <m:r>
                        <a:rPr lang="hu-HU" sz="2400"/>
                        <m:t>é</m:t>
                      </m:r>
                      <m:r>
                        <m:rPr>
                          <m:sty m:val="p"/>
                        </m:rPr>
                        <a:rPr lang="hu-HU" sz="2400"/>
                        <m:t>telezz</m:t>
                      </m:r>
                      <m:r>
                        <a:rPr lang="hu-HU" sz="2400"/>
                        <m:t>ü</m:t>
                      </m:r>
                      <m:r>
                        <m:rPr>
                          <m:sty m:val="p"/>
                        </m:rPr>
                        <a:rPr lang="hu-HU" sz="2400"/>
                        <m:t>k</m:t>
                      </m:r>
                      <m:r>
                        <a:rPr lang="hu-HU" sz="2400"/>
                        <m:t>,</m:t>
                      </m:r>
                      <m:r>
                        <m:rPr>
                          <m:sty m:val="p"/>
                        </m:rPr>
                        <a:rPr lang="hu-HU" sz="2400"/>
                        <m:t>hogy</m:t>
                      </m:r>
                      <m:r>
                        <a:rPr lang="hu-HU" sz="2400"/>
                        <m:t> </m:t>
                      </m:r>
                      <m:r>
                        <a:rPr lang="hu-HU" sz="2400" i="1"/>
                        <m:t>𝜓</m:t>
                      </m:r>
                      <m:r>
                        <a:rPr lang="hu-HU" sz="2400" i="1"/>
                        <m:t>&lt;</m:t>
                      </m:r>
                      <m:r>
                        <a:rPr lang="hu-HU" sz="2400" i="1"/>
                        <m:t>𝑆</m:t>
                      </m:r>
                      <m:r>
                        <a:rPr lang="hu-HU" sz="2400"/>
                        <m:t>.</m:t>
                      </m:r>
                    </m:oMath>
                  </m:oMathPara>
                </a14:m>
                <a:endParaRPr lang="en-GB" sz="2400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CE51217-D6A5-4615-8B3B-7C0833ED4C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9957" y="4711148"/>
                <a:ext cx="9392478" cy="738664"/>
              </a:xfrm>
              <a:prstGeom prst="rect">
                <a:avLst/>
              </a:prstGeom>
              <a:blipFill>
                <a:blip r:embed="rId12"/>
                <a:stretch>
                  <a:fillRect l="-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3645376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heme/theme1.xml><?xml version="1.0" encoding="utf-8"?>
<a:theme xmlns:a="http://schemas.openxmlformats.org/drawingml/2006/main" name="Szálak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3" ma:contentTypeDescription="Új dokumentum létrehozása." ma:contentTypeScope="" ma:versionID="c23bfd4ab80462c9dfd759921dcf26e6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01a4622fc9b5fc2aea83d744953b9b87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6E7AEE-B652-418A-ADEE-6204A5C0BB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3E4FD83-4004-4AFF-88FB-10679F918E52}">
  <ds:schemaRefs>
    <ds:schemaRef ds:uri="http://purl.org/dc/elements/1.1/"/>
    <ds:schemaRef ds:uri="http://schemas.microsoft.com/office/2006/metadata/properties"/>
    <ds:schemaRef ds:uri="http://purl.org/dc/terms/"/>
    <ds:schemaRef ds:uri="e497d766-9098-4312-9063-c7203b2047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6ad025bc-9453-4e28-b64e-60578e9b89e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40523E4-0ABF-43E1-ACD6-DBAB753051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587</Words>
  <Application>Microsoft Office PowerPoint</Application>
  <PresentationFormat>Widescreen</PresentationFormat>
  <Paragraphs>95</Paragraphs>
  <Slides>21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Arial</vt:lpstr>
      <vt:lpstr>Calibri</vt:lpstr>
      <vt:lpstr>Cambria Math</vt:lpstr>
      <vt:lpstr>Century Gothic</vt:lpstr>
      <vt:lpstr>Times New Roman</vt:lpstr>
      <vt:lpstr>Wingdings</vt:lpstr>
      <vt:lpstr>Wingdings 3</vt:lpstr>
      <vt:lpstr>Szálak</vt:lpstr>
      <vt:lpstr>Equation.3</vt:lpstr>
      <vt:lpstr>Equation.2</vt:lpstr>
      <vt:lpstr>WPS Equation 3.0</vt:lpstr>
      <vt:lpstr>12. Fejezet  Sorbanállás -  Tömegkiszolgálás </vt:lpstr>
      <vt:lpstr>Többcsatornás rendszerek</vt:lpstr>
      <vt:lpstr>Sorbanállási rendszer sematikus ábrája</vt:lpstr>
      <vt:lpstr>Jelölések azonosak mint az egycsatornás rendszerek esetében</vt:lpstr>
      <vt:lpstr>Sorbanállási rendszer legfontosabb mutatói</vt:lpstr>
      <vt:lpstr>Képletek többcsatornás sorbanállási rendszerhez</vt:lpstr>
      <vt:lpstr>Képletek többcsatornás sorbanállási rendszerhez</vt:lpstr>
      <vt:lpstr>Képletek többcsatornás sorbanállási rendszerhez</vt:lpstr>
      <vt:lpstr>Little-formulák</vt:lpstr>
      <vt:lpstr>Példa többcsatornás rendszerre</vt:lpstr>
      <vt:lpstr>a) megoldása</vt:lpstr>
      <vt:lpstr>b) megoldása</vt:lpstr>
      <vt:lpstr>c) megoldása</vt:lpstr>
      <vt:lpstr>Megjegyzés</vt:lpstr>
      <vt:lpstr>Feladat</vt:lpstr>
      <vt:lpstr>Megoldás: Paraméterek</vt:lpstr>
      <vt:lpstr>Megoldás: p0 kiszámítása</vt:lpstr>
      <vt:lpstr>Megoldás: várakozók száma várható értékének kiszámítása</vt:lpstr>
      <vt:lpstr>Megoldás: a sorbanállási idő hossza várható értékének kiszámítása</vt:lpstr>
      <vt:lpstr>Megoldás: a rendszerben eltöltött összidő hossza várható értékének számítása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Sebestyén Lilla Anna</dc:creator>
  <cp:lastModifiedBy>Lőrincz Sándor</cp:lastModifiedBy>
  <cp:revision>25</cp:revision>
  <dcterms:created xsi:type="dcterms:W3CDTF">2020-05-29T07:53:14Z</dcterms:created>
  <dcterms:modified xsi:type="dcterms:W3CDTF">2020-07-31T19:57:12Z</dcterms:modified>
</cp:coreProperties>
</file>